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84" r:id="rId1"/>
  </p:sldMasterIdLst>
  <p:notesMasterIdLst>
    <p:notesMasterId r:id="rId14"/>
  </p:notesMasterIdLst>
  <p:sldIdLst>
    <p:sldId id="290" r:id="rId2"/>
    <p:sldId id="277" r:id="rId3"/>
    <p:sldId id="302" r:id="rId4"/>
    <p:sldId id="298" r:id="rId5"/>
    <p:sldId id="299" r:id="rId6"/>
    <p:sldId id="300" r:id="rId7"/>
    <p:sldId id="301" r:id="rId8"/>
    <p:sldId id="287" r:id="rId9"/>
    <p:sldId id="288" r:id="rId10"/>
    <p:sldId id="303" r:id="rId11"/>
    <p:sldId id="293" r:id="rId12"/>
    <p:sldId id="294" r:id="rId13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74" autoAdjust="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53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2A89D-B6C6-4703-BA70-AD82D2B7C7FE}" type="datetimeFigureOut">
              <a:rPr lang="en-MY" smtClean="0"/>
              <a:t>29/10/2018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97F893-E256-4920-BF7E-EF2C2680F6D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25271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7F893-E256-4920-BF7E-EF2C2680F6D9}" type="slidenum">
              <a:rPr lang="en-MY" smtClean="0">
                <a:solidFill>
                  <a:prstClr val="black"/>
                </a:solidFill>
              </a:rPr>
              <a:pPr/>
              <a:t>2</a:t>
            </a:fld>
            <a:endParaRPr lang="en-MY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44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7F893-E256-4920-BF7E-EF2C2680F6D9}" type="slidenum">
              <a:rPr lang="en-MY" smtClean="0">
                <a:solidFill>
                  <a:prstClr val="black"/>
                </a:solidFill>
              </a:rPr>
              <a:pPr/>
              <a:t>11</a:t>
            </a:fld>
            <a:endParaRPr lang="en-MY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8373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7F893-E256-4920-BF7E-EF2C2680F6D9}" type="slidenum">
              <a:rPr lang="en-MY" smtClean="0">
                <a:solidFill>
                  <a:prstClr val="black"/>
                </a:solidFill>
              </a:rPr>
              <a:pPr/>
              <a:t>12</a:t>
            </a:fld>
            <a:endParaRPr lang="en-MY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568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97F893-E256-4920-BF7E-EF2C2680F6D9}" type="slidenum">
              <a:rPr kumimoji="0" lang="en-M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M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4100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97F893-E256-4920-BF7E-EF2C2680F6D9}" type="slidenum">
              <a:rPr kumimoji="0" lang="en-M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M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0816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97F893-E256-4920-BF7E-EF2C2680F6D9}" type="slidenum">
              <a:rPr kumimoji="0" lang="en-M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M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2283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97F893-E256-4920-BF7E-EF2C2680F6D9}" type="slidenum">
              <a:rPr kumimoji="0" lang="en-M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M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6778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97F893-E256-4920-BF7E-EF2C2680F6D9}" type="slidenum">
              <a:rPr kumimoji="0" lang="en-M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M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56864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7F893-E256-4920-BF7E-EF2C2680F6D9}" type="slidenum">
              <a:rPr lang="en-MY" smtClean="0">
                <a:solidFill>
                  <a:prstClr val="black"/>
                </a:solidFill>
              </a:rPr>
              <a:pPr/>
              <a:t>8</a:t>
            </a:fld>
            <a:endParaRPr lang="en-MY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44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7F893-E256-4920-BF7E-EF2C2680F6D9}" type="slidenum">
              <a:rPr lang="en-MY" smtClean="0">
                <a:solidFill>
                  <a:prstClr val="black"/>
                </a:solidFill>
              </a:rPr>
              <a:pPr/>
              <a:t>9</a:t>
            </a:fld>
            <a:endParaRPr lang="en-MY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44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97F893-E256-4920-BF7E-EF2C2680F6D9}" type="slidenum">
              <a:rPr kumimoji="0" lang="en-M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M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5878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0F1A1-FADD-4249-9F1A-CA9E7279636B}" type="datetime1">
              <a:rPr lang="en-MY" smtClean="0"/>
              <a:t>29/10/2018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533696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9165-8D19-4398-99A0-B65169EC54E1}" type="datetime1">
              <a:rPr lang="en-MY" smtClean="0"/>
              <a:t>29/10/2018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11635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E3727-0792-4C84-90E8-4F5EA83EE477}" type="datetime1">
              <a:rPr lang="en-MY" smtClean="0"/>
              <a:t>29/10/2018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1489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D0DD-591C-43BD-BC82-639DD9BF3B76}" type="datetime1">
              <a:rPr lang="en-MY" smtClean="0"/>
              <a:t>29/10/2018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59244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032A-D97F-4A5E-86D9-A58534DB0F43}" type="datetime1">
              <a:rPr lang="en-MY" smtClean="0"/>
              <a:t>29/10/2018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99764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2431-E0F8-482E-A8E3-D38004209332}" type="datetime1">
              <a:rPr lang="en-MY" smtClean="0"/>
              <a:t>29/10/2018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2560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1D1E-8232-411B-8DB8-2D6456D3D940}" type="datetime1">
              <a:rPr lang="en-MY" smtClean="0"/>
              <a:t>29/10/2018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66637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780C9-201C-49EB-A6FF-2593B82C98C3}" type="datetime1">
              <a:rPr lang="en-MY" smtClean="0"/>
              <a:t>29/10/2018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78581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4C6A-B936-443A-B126-1D489D26E4E5}" type="datetime1">
              <a:rPr lang="en-MY" smtClean="0"/>
              <a:t>29/10/2018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88105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3DCD-56B0-463F-91B3-7489AFC074CF}" type="datetime1">
              <a:rPr lang="en-MY" smtClean="0"/>
              <a:t>29/10/2018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204075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19572-057C-4FDC-A0B8-3FA3B5E8EFFC}" type="datetime1">
              <a:rPr lang="en-MY" smtClean="0"/>
              <a:t>29/10/2018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85140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1D5AD-C37B-4880-887D-92E54147CFAD}" type="datetime1">
              <a:rPr lang="en-MY" smtClean="0"/>
              <a:t>29/10/2018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58445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5" r:id="rId1"/>
    <p:sldLayoutId id="2147484386" r:id="rId2"/>
    <p:sldLayoutId id="2147484387" r:id="rId3"/>
    <p:sldLayoutId id="2147484388" r:id="rId4"/>
    <p:sldLayoutId id="2147484389" r:id="rId5"/>
    <p:sldLayoutId id="2147484390" r:id="rId6"/>
    <p:sldLayoutId id="2147484391" r:id="rId7"/>
    <p:sldLayoutId id="2147484392" r:id="rId8"/>
    <p:sldLayoutId id="2147484393" r:id="rId9"/>
    <p:sldLayoutId id="2147484394" r:id="rId10"/>
    <p:sldLayoutId id="21474843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787809"/>
            <a:ext cx="649965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/>
                <a:latin typeface="Cambria" panose="02040503050406030204" pitchFamily="18" charset="0"/>
              </a:rPr>
              <a:t>SITE WELFARE                    (</a:t>
            </a:r>
            <a:r>
              <a:rPr lang="en-US" sz="28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/>
                <a:latin typeface="Cambria" panose="02040503050406030204" pitchFamily="18" charset="0"/>
              </a:rPr>
              <a:t>KEBAJIKAN</a:t>
            </a:r>
            <a:r>
              <a:rPr lang="en-US" sz="32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/>
                <a:latin typeface="Cambria" panose="02040503050406030204" pitchFamily="18" charset="0"/>
              </a:rPr>
              <a:t> DI TAPAK)</a:t>
            </a:r>
          </a:p>
        </p:txBody>
      </p:sp>
      <p:sp>
        <p:nvSpPr>
          <p:cNvPr id="6" name="Rectangle 5"/>
          <p:cNvSpPr/>
          <p:nvPr/>
        </p:nvSpPr>
        <p:spPr>
          <a:xfrm>
            <a:off x="7236014" y="5649309"/>
            <a:ext cx="483653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/>
                </a:solidFill>
                <a:latin typeface="Cambria" panose="02040503050406030204" pitchFamily="18" charset="0"/>
              </a:rPr>
              <a:t>Date	: 30 October 2018</a:t>
            </a:r>
          </a:p>
          <a:p>
            <a:r>
              <a:rPr lang="en-US" sz="24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/>
                </a:solidFill>
                <a:effectLst/>
                <a:latin typeface="Cambria" panose="02040503050406030204" pitchFamily="18" charset="0"/>
              </a:rPr>
              <a:t>Time	: 8:30 am</a:t>
            </a:r>
          </a:p>
          <a:p>
            <a:r>
              <a:rPr lang="en-US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/>
                </a:solidFill>
                <a:latin typeface="Cambria" panose="02040503050406030204" pitchFamily="18" charset="0"/>
              </a:rPr>
              <a:t>Venue	: HQ </a:t>
            </a:r>
            <a:r>
              <a:rPr lang="en-US" sz="24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/>
                </a:solidFill>
                <a:latin typeface="Cambria" panose="02040503050406030204" pitchFamily="18" charset="0"/>
              </a:rPr>
              <a:t>Kssb</a:t>
            </a:r>
            <a:endParaRPr lang="en-US" sz="2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1"/>
              </a:solidFill>
              <a:effectLst/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720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08055-5C8D-4643-B2E7-00EFDB34B10E}" type="slidenum">
              <a:rPr kumimoji="0" lang="en-MY" sz="15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MY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0" y="1127738"/>
            <a:ext cx="12191999" cy="5730262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b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3)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Khairat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kematian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kepada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ibu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bapa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atau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pasangan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kakitangan yang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meninggal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dunia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sebanyak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RM1,000 dan RM5,000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kakitangan yang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meninggal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dunia</a:t>
            </a:r>
          </a:p>
          <a:p>
            <a:pPr lvl="0"/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 lvl="0"/>
            <a:endParaRPr kumimoji="0" lang="en-MY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 Math" panose="02040503050406030204" pitchFamily="18" charset="0"/>
              <a:cs typeface="+mj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93993" y="131133"/>
            <a:ext cx="11236174" cy="1137941"/>
          </a:xfrm>
        </p:spPr>
        <p:txBody>
          <a:bodyPr>
            <a:noAutofit/>
          </a:bodyPr>
          <a:lstStyle/>
          <a:p>
            <a:pPr eaLnBrk="1" hangingPunct="1"/>
            <a:br>
              <a:rPr lang="en-MY" altLang="en-US" sz="2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br>
              <a:rPr lang="en-MY" alt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</a:br>
            <a:br>
              <a:rPr lang="en-MY" altLang="en-US" sz="2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MY" altLang="en-US" sz="2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8" y="-248393"/>
            <a:ext cx="2636802" cy="158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62A54FE-57B8-488D-84FE-DA549FE26F1D}"/>
              </a:ext>
            </a:extLst>
          </p:cNvPr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MY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1238786-FF33-4004-BC64-B6F28691711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2743200"/>
            <a:ext cx="257175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521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fld id="{6C608055-5C8D-4643-B2E7-00EFDB34B10E}" type="slidenum">
              <a:rPr lang="en-MY" sz="1500" b="1" smtClean="0">
                <a:solidFill>
                  <a:prstClr val="black"/>
                </a:solidFill>
                <a:latin typeface="Cambria" panose="02040503050406030204" pitchFamily="18" charset="0"/>
              </a:rPr>
              <a:pPr/>
              <a:t>11</a:t>
            </a:fld>
            <a:endParaRPr lang="en-MY" sz="1500" b="1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46892" y="1064189"/>
            <a:ext cx="12098215" cy="4806259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4)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Insentif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tamat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belajar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diberikan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kepada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kakitangan yang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berjaya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menamatkan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pengajian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di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peringkat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diploma dan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atas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5)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Kek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Hari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Lahir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kepada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semua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kakitangan</a:t>
            </a: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6) Kakitangan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Bukan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Eksekutif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layak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membuat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tuntutan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cermin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mata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sama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seperti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Kakitangan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Eksekutif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sebanyak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RM300 (2 tahun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sekali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7) 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Had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kelayakan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bilik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kemasukan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hospital bagi kakitangan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Eksekutif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dan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bawah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telah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dinaikkan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daripada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RM150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kepada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RM180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semalam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8)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Tiada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deposit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kemasukan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hospital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swasta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(panel hospital)</a:t>
            </a:r>
            <a:endParaRPr lang="en-MY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MY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93993" y="131133"/>
            <a:ext cx="11236174" cy="1137941"/>
          </a:xfrm>
        </p:spPr>
        <p:txBody>
          <a:bodyPr>
            <a:noAutofit/>
          </a:bodyPr>
          <a:lstStyle/>
          <a:p>
            <a:pPr eaLnBrk="1" hangingPunct="1"/>
            <a:br>
              <a:rPr lang="en-MY" altLang="en-US" sz="2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br>
              <a:rPr lang="en-MY" alt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</a:br>
            <a:br>
              <a:rPr lang="en-MY" altLang="en-US" sz="2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MY" altLang="en-US" sz="2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prstClr val="white"/>
              </a:solidFill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8759" y="-252781"/>
            <a:ext cx="2663095" cy="159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1672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fld id="{6C608055-5C8D-4643-B2E7-00EFDB34B10E}" type="slidenum">
              <a:rPr lang="en-MY" sz="1500" b="1" smtClean="0">
                <a:solidFill>
                  <a:prstClr val="black"/>
                </a:solidFill>
                <a:latin typeface="Cambria" panose="02040503050406030204" pitchFamily="18" charset="0"/>
              </a:rPr>
              <a:pPr/>
              <a:t>12</a:t>
            </a:fld>
            <a:endParaRPr lang="en-MY" sz="1500" b="1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0" y="-9144"/>
            <a:ext cx="12191999" cy="5870448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TERIMA KASIH</a:t>
            </a:r>
          </a:p>
          <a:p>
            <a:pPr algn="ctr"/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93993" y="131133"/>
            <a:ext cx="11236174" cy="1137941"/>
          </a:xfrm>
        </p:spPr>
        <p:txBody>
          <a:bodyPr>
            <a:noAutofit/>
          </a:bodyPr>
          <a:lstStyle/>
          <a:p>
            <a:pPr eaLnBrk="1" hangingPunct="1"/>
            <a:br>
              <a:rPr lang="en-MY" altLang="en-US" sz="2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br>
              <a:rPr lang="en-MY" alt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</a:br>
            <a:br>
              <a:rPr lang="en-MY" altLang="en-US" sz="2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MY" altLang="en-US" sz="2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prstClr val="white"/>
              </a:solidFill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8759" y="-252781"/>
            <a:ext cx="2663095" cy="159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0829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fld id="{6C608055-5C8D-4643-B2E7-00EFDB34B10E}" type="slidenum">
              <a:rPr lang="en-MY" sz="1500" b="1" smtClean="0">
                <a:solidFill>
                  <a:prstClr val="black"/>
                </a:solidFill>
                <a:latin typeface="Cambria" panose="02040503050406030204" pitchFamily="18" charset="0"/>
              </a:rPr>
              <a:pPr/>
              <a:t>2</a:t>
            </a:fld>
            <a:endParaRPr lang="en-MY" sz="1500" b="1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0" y="-9144"/>
            <a:ext cx="12191999" cy="5870448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MY" sz="5100" dirty="0">
              <a:latin typeface="Cambria" panose="02040503050406030204" pitchFamily="18" charset="0"/>
              <a:ea typeface="Cambria Math" panose="02040503050406030204" pitchFamily="18" charset="0"/>
            </a:endParaRPr>
          </a:p>
          <a:p>
            <a:pPr algn="ctr"/>
            <a:endParaRPr lang="en-MY" sz="5100" dirty="0">
              <a:latin typeface="Cambria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93993" y="131133"/>
            <a:ext cx="11236174" cy="1137941"/>
          </a:xfrm>
        </p:spPr>
        <p:txBody>
          <a:bodyPr>
            <a:noAutofit/>
          </a:bodyPr>
          <a:lstStyle/>
          <a:p>
            <a:pPr eaLnBrk="1" hangingPunct="1"/>
            <a:br>
              <a:rPr lang="en-MY" altLang="en-US" sz="2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br>
              <a:rPr lang="en-MY" alt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MY" altLang="en-US" sz="2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KEBAJIKAN DI TAPAK</a:t>
            </a:r>
            <a:br>
              <a:rPr lang="en-MY" altLang="en-US" sz="2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MY" altLang="en-US" sz="2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prstClr val="white"/>
              </a:solidFill>
            </a:endParaRP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45751" y="1196753"/>
            <a:ext cx="12052463" cy="3801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w Cen MT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/>
              </a:defRPr>
            </a:lvl9pPr>
          </a:lstStyle>
          <a:p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● 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Setiap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pekerja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layak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mendapat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kemudahan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kebajikan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disediakan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oleh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majikannya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.  Kebajikan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adalah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keperluan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asas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pekerja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dan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merupakan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kehendak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undang-undang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. 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Majikan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haruslah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mempertimbangkan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semasa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fasa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perancangan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kemudahan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kebajikan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● 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Kemudahan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mencukupi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dan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disenggara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baik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boleh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memberi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manfaat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wajar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kepada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kesihatan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dan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kesejahteraan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pekerja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MY" sz="2800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●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Sehingga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hari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ini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, Kumpulan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Semesta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Sdn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. Bhd. (KSSB)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mempunyai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194 kakitangan di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ibu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pejabat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dan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tapak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operasi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marL="631825" lvl="1" indent="-519113" algn="just">
              <a:buFont typeface="Wingdings" panose="05000000000000000000" pitchFamily="2" charset="2"/>
              <a:buChar char="q"/>
              <a:defRPr/>
            </a:pPr>
            <a:endParaRPr lang="en-MY" sz="1700" dirty="0">
              <a:solidFill>
                <a:prstClr val="black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8759" y="-252781"/>
            <a:ext cx="2663095" cy="159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621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08055-5C8D-4643-B2E7-00EFDB34B10E}" type="slidenum">
              <a:rPr kumimoji="0" lang="en-MY" sz="15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MY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0" y="-9144"/>
            <a:ext cx="12191999" cy="5870448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MY" sz="2800" b="1" dirty="0">
              <a:latin typeface="Cambria" panose="02040503050406030204" pitchFamily="18" charset="0"/>
              <a:ea typeface="Cambria Math" panose="02040503050406030204" pitchFamily="18" charset="0"/>
            </a:endParaRPr>
          </a:p>
          <a:p>
            <a:endParaRPr lang="en-MY" sz="2800" b="1" dirty="0">
              <a:latin typeface="Cambria" panose="02040503050406030204" pitchFamily="18" charset="0"/>
              <a:ea typeface="Cambria Math" panose="02040503050406030204" pitchFamily="18" charset="0"/>
            </a:endParaRPr>
          </a:p>
          <a:p>
            <a:endParaRPr lang="en-MY" sz="2800" b="1" dirty="0">
              <a:latin typeface="Cambria" panose="02040503050406030204" pitchFamily="18" charset="0"/>
              <a:ea typeface="Cambria Math" panose="02040503050406030204" pitchFamily="18" charset="0"/>
            </a:endParaRPr>
          </a:p>
          <a:p>
            <a:r>
              <a:rPr lang="en-MY" sz="2800" b="1" dirty="0" err="1">
                <a:latin typeface="Cambria" panose="02040503050406030204" pitchFamily="18" charset="0"/>
                <a:ea typeface="Cambria Math" panose="02040503050406030204" pitchFamily="18" charset="0"/>
              </a:rPr>
              <a:t>Kemudahan</a:t>
            </a:r>
            <a:r>
              <a:rPr lang="en-MY" sz="2800" b="1" dirty="0">
                <a:latin typeface="Cambria" panose="02040503050406030204" pitchFamily="18" charset="0"/>
                <a:ea typeface="Cambria Math" panose="02040503050406030204" pitchFamily="18" charset="0"/>
              </a:rPr>
              <a:t> Kebajikan Yang </a:t>
            </a:r>
            <a:r>
              <a:rPr lang="en-MY" sz="2800" b="1" dirty="0" err="1">
                <a:latin typeface="Cambria" panose="02040503050406030204" pitchFamily="18" charset="0"/>
                <a:ea typeface="Cambria Math" panose="02040503050406030204" pitchFamily="18" charset="0"/>
              </a:rPr>
              <a:t>Diperlukan</a:t>
            </a:r>
            <a:r>
              <a:rPr lang="en-MY" sz="2800" b="1" dirty="0">
                <a:latin typeface="Cambria" panose="02040503050406030204" pitchFamily="18" charset="0"/>
                <a:ea typeface="Cambria Math" panose="02040503050406030204" pitchFamily="18" charset="0"/>
              </a:rPr>
              <a:t> Di </a:t>
            </a:r>
            <a:r>
              <a:rPr lang="en-MY" sz="2800" b="1" dirty="0" err="1">
                <a:latin typeface="Cambria" panose="02040503050406030204" pitchFamily="18" charset="0"/>
                <a:ea typeface="Cambria Math" panose="02040503050406030204" pitchFamily="18" charset="0"/>
              </a:rPr>
              <a:t>Tapak</a:t>
            </a:r>
            <a:r>
              <a:rPr lang="en-MY" sz="2800" b="1" dirty="0"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b="1" dirty="0" err="1">
                <a:latin typeface="Cambria" panose="02040503050406030204" pitchFamily="18" charset="0"/>
                <a:ea typeface="Cambria Math" panose="02040503050406030204" pitchFamily="18" charset="0"/>
              </a:rPr>
              <a:t>termasuklah</a:t>
            </a:r>
            <a:r>
              <a:rPr lang="en-MY" sz="2800" b="1" dirty="0">
                <a:latin typeface="Cambria" panose="02040503050406030204" pitchFamily="18" charset="0"/>
                <a:ea typeface="Cambria Math" panose="02040503050406030204" pitchFamily="18" charset="0"/>
              </a:rPr>
              <a:t> :</a:t>
            </a:r>
          </a:p>
          <a:p>
            <a:endParaRPr lang="en-MY" sz="2800" dirty="0">
              <a:latin typeface="Cambria" panose="02040503050406030204" pitchFamily="18" charset="0"/>
              <a:ea typeface="Cambria Math" panose="02040503050406030204" pitchFamily="18" charset="0"/>
            </a:endParaRPr>
          </a:p>
          <a:p>
            <a:pPr marL="514350" indent="-514350">
              <a:buAutoNum type="arabicParenR"/>
            </a:pP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Air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minuman</a:t>
            </a:r>
            <a:endParaRPr lang="en-MY" sz="2800" dirty="0">
              <a:latin typeface="Cambria" panose="02040503050406030204" pitchFamily="18" charset="0"/>
              <a:ea typeface="Cambria Math" panose="02040503050406030204" pitchFamily="18" charset="0"/>
            </a:endParaRPr>
          </a:p>
          <a:p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-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Bekalan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 air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minuman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 yang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bersih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selamat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 dan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sedia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untuk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diminum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mestilah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disediakan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 di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tempat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 yang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selamat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-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Jika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bekalan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 air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minuman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disediakan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cawan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atau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bekas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minuman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 lain yang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mencukupi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 juga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mestilah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disediakan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.</a:t>
            </a:r>
            <a:endParaRPr lang="en-MY" sz="5400" dirty="0">
              <a:latin typeface="Cambria" panose="02040503050406030204" pitchFamily="18" charset="0"/>
              <a:ea typeface="Cambria Math" panose="02040503050406030204" pitchFamily="18" charset="0"/>
            </a:endParaRPr>
          </a:p>
          <a:p>
            <a:pPr marL="457200" indent="-457200">
              <a:buFontTx/>
              <a:buChar char="-"/>
            </a:pPr>
            <a:endParaRPr lang="en-MY" sz="5400" dirty="0">
              <a:latin typeface="Cambria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93993" y="131133"/>
            <a:ext cx="11236174" cy="1137941"/>
          </a:xfrm>
        </p:spPr>
        <p:txBody>
          <a:bodyPr>
            <a:noAutofit/>
          </a:bodyPr>
          <a:lstStyle/>
          <a:p>
            <a:pPr eaLnBrk="1" hangingPunct="1"/>
            <a:br>
              <a:rPr lang="en-MY" altLang="en-US" sz="2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br>
              <a:rPr lang="en-MY" alt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</a:br>
            <a:br>
              <a:rPr lang="en-MY" altLang="en-US" sz="2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MY" altLang="en-US" sz="2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8759" y="-252781"/>
            <a:ext cx="2663095" cy="159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993D26F-3B3E-484F-8D9F-1506B5745F0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9808" y="3944063"/>
            <a:ext cx="2472381" cy="2341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057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08055-5C8D-4643-B2E7-00EFDB34B10E}" type="slidenum">
              <a:rPr kumimoji="0" lang="en-MY" sz="15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MY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69767" y="0"/>
            <a:ext cx="12191999" cy="6858000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5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 Math" panose="02040503050406030204" pitchFamily="18" charset="0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 Math" panose="02040503050406030204" pitchFamily="18" charset="0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+mj-cs"/>
              </a:rPr>
              <a:t>Jabatan Sumber Manusia &amp; Pentadbiran juga </a:t>
            </a:r>
            <a:r>
              <a:rPr kumimoji="0" lang="en-MY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+mj-cs"/>
              </a:rPr>
              <a:t>turut</a:t>
            </a:r>
            <a:r>
              <a:rPr kumimoji="0" lang="en-MY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+mj-cs"/>
              </a:rPr>
              <a:t> </a:t>
            </a:r>
            <a:r>
              <a:rPr kumimoji="0" lang="en-MY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+mj-cs"/>
              </a:rPr>
              <a:t>membekalkan</a:t>
            </a:r>
            <a:r>
              <a:rPr kumimoji="0" lang="en-MY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+mj-cs"/>
              </a:rPr>
              <a:t> </a:t>
            </a:r>
            <a:r>
              <a:rPr kumimoji="0" lang="en-MY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+mj-cs"/>
              </a:rPr>
              <a:t>kemudahan</a:t>
            </a:r>
            <a:r>
              <a:rPr kumimoji="0" lang="en-MY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+mj-cs"/>
              </a:rPr>
              <a:t> dan </a:t>
            </a:r>
            <a:r>
              <a:rPr kumimoji="0" lang="en-MY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+mj-cs"/>
              </a:rPr>
              <a:t>kebajikan</a:t>
            </a:r>
            <a:r>
              <a:rPr kumimoji="0" lang="en-MY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+mj-cs"/>
              </a:rPr>
              <a:t> </a:t>
            </a:r>
            <a:r>
              <a:rPr kumimoji="0" lang="en-MY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+mj-cs"/>
              </a:rPr>
              <a:t>pakaian</a:t>
            </a:r>
            <a:r>
              <a:rPr kumimoji="0" lang="en-MY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+mj-cs"/>
              </a:rPr>
              <a:t> </a:t>
            </a:r>
            <a:r>
              <a:rPr kumimoji="0" lang="en-MY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+mj-cs"/>
              </a:rPr>
              <a:t>iaitu</a:t>
            </a:r>
            <a:r>
              <a:rPr kumimoji="0" lang="en-MY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+mj-cs"/>
              </a:rPr>
              <a:t> :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 Math" panose="02040503050406030204" pitchFamily="18" charset="0"/>
              <a:cs typeface="+mj-cs"/>
            </a:endParaRPr>
          </a:p>
          <a:p>
            <a:pPr marR="0" lvl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MY" sz="2800" b="1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1) </a:t>
            </a:r>
            <a:r>
              <a:rPr lang="en-MY" sz="2800" b="1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Jaket</a:t>
            </a:r>
            <a:r>
              <a:rPr lang="en-MY" sz="2800" b="1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b="1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kuning</a:t>
            </a:r>
            <a:endParaRPr lang="en-MY" sz="2800" b="1" dirty="0">
              <a:solidFill>
                <a:prstClr val="black"/>
              </a:solidFill>
              <a:latin typeface="Cambria" panose="02040503050406030204" pitchFamily="18" charset="0"/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-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Sepasang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seorang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, kakitangan di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ibu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pejabat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dan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tapak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operasi</a:t>
            </a:r>
            <a:endParaRPr lang="en-MY" sz="2800" dirty="0">
              <a:solidFill>
                <a:prstClr val="black"/>
              </a:solidFill>
              <a:latin typeface="Cambria" panose="02040503050406030204" pitchFamily="18" charset="0"/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MY" sz="2800" b="1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2) Uniform </a:t>
            </a:r>
            <a:r>
              <a:rPr lang="en-MY" sz="2800" b="1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putih</a:t>
            </a:r>
            <a:endParaRPr lang="en-MY" sz="2800" b="1" dirty="0">
              <a:solidFill>
                <a:prstClr val="black"/>
              </a:solidFill>
              <a:latin typeface="Cambria" panose="02040503050406030204" pitchFamily="18" charset="0"/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- 3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pasang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untuk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kakitangan di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ibu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pejabat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dan kakitangan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perempuan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di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tapak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operasi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manakala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kakitangan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lelaki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di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tapak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operasi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cuma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sepasang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baju uniform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putih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(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setahun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sekali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pPr lvl="0">
              <a:defRPr/>
            </a:pPr>
            <a:r>
              <a:rPr lang="en-MY" sz="2800" b="1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3) </a:t>
            </a:r>
            <a:r>
              <a:rPr lang="en-MY" sz="2800" b="1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Tshirt</a:t>
            </a:r>
            <a:r>
              <a:rPr lang="en-MY" sz="2800" b="1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>
              <a:defRPr/>
            </a:pP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-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Untuk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tshirt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pula,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diberikan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sebanyak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4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helai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kepada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kakitangan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lelaki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di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tapak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operasi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(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setahun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sekali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pPr lvl="0">
              <a:defRPr/>
            </a:pPr>
            <a:endParaRPr lang="en-MY" sz="2800" dirty="0">
              <a:solidFill>
                <a:prstClr val="black"/>
              </a:solidFill>
              <a:latin typeface="Cambria" panose="02040503050406030204" pitchFamily="18" charset="0"/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MY" sz="2800" dirty="0">
              <a:solidFill>
                <a:prstClr val="black"/>
              </a:solidFill>
              <a:latin typeface="Cambria" panose="02040503050406030204" pitchFamily="18" charset="0"/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MY" sz="2800" dirty="0">
              <a:solidFill>
                <a:prstClr val="black"/>
              </a:solidFill>
              <a:latin typeface="Cambria" panose="02040503050406030204" pitchFamily="18" charset="0"/>
              <a:ea typeface="Cambria Math" panose="02040503050406030204" pitchFamily="18" charset="0"/>
            </a:endParaRPr>
          </a:p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MY" sz="5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 Math" panose="02040503050406030204" pitchFamily="18" charset="0"/>
              <a:cs typeface="+mj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93993" y="131133"/>
            <a:ext cx="11236174" cy="1137941"/>
          </a:xfrm>
        </p:spPr>
        <p:txBody>
          <a:bodyPr>
            <a:noAutofit/>
          </a:bodyPr>
          <a:lstStyle/>
          <a:p>
            <a:pPr eaLnBrk="1" hangingPunct="1"/>
            <a:br>
              <a:rPr lang="en-MY" altLang="en-US" sz="2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br>
              <a:rPr lang="en-MY" alt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</a:br>
            <a:br>
              <a:rPr lang="en-MY" altLang="en-US" sz="2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MY" altLang="en-US" sz="2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8759" y="-252781"/>
            <a:ext cx="2663095" cy="159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9625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08055-5C8D-4643-B2E7-00EFDB34B10E}" type="slidenum">
              <a:rPr kumimoji="0" lang="en-MY" sz="15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MY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69767" y="0"/>
            <a:ext cx="12191999" cy="5870448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5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 Math" panose="02040503050406030204" pitchFamily="18" charset="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 Math" panose="02040503050406030204" pitchFamily="18" charset="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+mj-cs"/>
              </a:rPr>
              <a:t>Latihan</a:t>
            </a:r>
            <a:endParaRPr kumimoji="0" lang="en-MY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 Math" panose="02040503050406030204" pitchFamily="18" charset="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 Math" panose="02040503050406030204" pitchFamily="18" charset="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MY" sz="2800" noProof="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- </a:t>
            </a:r>
            <a:r>
              <a:rPr lang="en-MY" sz="2800" noProof="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Setiap</a:t>
            </a:r>
            <a:r>
              <a:rPr lang="en-MY" sz="2800" noProof="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tahun, unit </a:t>
            </a:r>
            <a:r>
              <a:rPr lang="en-MY" sz="2800" noProof="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latihan</a:t>
            </a:r>
            <a:r>
              <a:rPr lang="en-MY" sz="2800" noProof="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noProof="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dari</a:t>
            </a:r>
            <a:r>
              <a:rPr lang="en-MY" sz="2800" noProof="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Jabatan Sumber Manusia &amp; Pentadbiran </a:t>
            </a:r>
            <a:r>
              <a:rPr lang="en-MY" sz="2800" noProof="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turut</a:t>
            </a:r>
            <a:r>
              <a:rPr lang="en-MY" sz="2800" noProof="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noProof="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menyediakan</a:t>
            </a:r>
            <a:r>
              <a:rPr lang="en-MY" sz="2800" noProof="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noProof="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latihan</a:t>
            </a:r>
            <a:r>
              <a:rPr lang="en-MY" sz="2800" noProof="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noProof="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kepada</a:t>
            </a:r>
            <a:r>
              <a:rPr lang="en-MY" sz="2800" noProof="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noProof="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semua</a:t>
            </a:r>
            <a:r>
              <a:rPr lang="en-MY" sz="2800" noProof="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kakitangan KSSB.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-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Setiap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kakitangan perlu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menghabiskan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sekurang-kurangnya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16jam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latihan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setahun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MY" sz="2800" noProof="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- Antara </a:t>
            </a:r>
            <a:r>
              <a:rPr lang="en-MY" sz="2800" noProof="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latihan</a:t>
            </a:r>
            <a:r>
              <a:rPr lang="en-MY" sz="2800" noProof="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yang telah </a:t>
            </a:r>
            <a:r>
              <a:rPr lang="en-MY" sz="2800" noProof="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diberikan</a:t>
            </a:r>
            <a:r>
              <a:rPr lang="en-MY" sz="2800" noProof="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noProof="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kepada</a:t>
            </a:r>
            <a:r>
              <a:rPr lang="en-MY" sz="2800" noProof="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kakitangan </a:t>
            </a:r>
            <a:r>
              <a:rPr lang="en-MY" sz="2800" noProof="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sepanjang</a:t>
            </a:r>
            <a:r>
              <a:rPr lang="en-MY" sz="2800" noProof="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tahun </a:t>
            </a:r>
            <a:r>
              <a:rPr lang="en-MY" sz="2800" noProof="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ini</a:t>
            </a:r>
            <a:r>
              <a:rPr lang="en-MY" sz="2800" noProof="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noProof="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termasuklah</a:t>
            </a:r>
            <a:r>
              <a:rPr lang="en-MY" sz="2800" noProof="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:</a:t>
            </a:r>
          </a:p>
          <a:p>
            <a:pPr lvl="0"/>
            <a:r>
              <a:rPr lang="en-MY" sz="2800" noProof="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		</a:t>
            </a:r>
            <a:r>
              <a:rPr lang="en-MY" sz="2800" noProof="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)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Bengkel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Penambahbaikan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Ulasan</a:t>
            </a:r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 Negeri Selangor (TL)</a:t>
            </a:r>
          </a:p>
          <a:p>
            <a:pPr lvl="0"/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		ii) Boss Net Productive Fast Track 2018 (HR)</a:t>
            </a:r>
          </a:p>
          <a:p>
            <a:pPr lvl="0"/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		iii) Building Non -Executive Management Skill (Non Executive)</a:t>
            </a:r>
          </a:p>
          <a:p>
            <a:pPr lvl="0"/>
            <a:r>
              <a:rPr lang="en-MY" sz="2800" dirty="0">
                <a:solidFill>
                  <a:prstClr val="black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		iv) Executive Management Building (Executive)</a:t>
            </a:r>
          </a:p>
          <a:p>
            <a:pPr lvl="0"/>
            <a:endParaRPr kumimoji="0" lang="en-MY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 Math" panose="02040503050406030204" pitchFamily="18" charset="0"/>
              <a:cs typeface="+mj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MY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 Math" panose="02040503050406030204" pitchFamily="18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5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 Math" panose="02040503050406030204" pitchFamily="18" charset="0"/>
              <a:cs typeface="+mj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93993" y="131133"/>
            <a:ext cx="11236174" cy="1137941"/>
          </a:xfrm>
        </p:spPr>
        <p:txBody>
          <a:bodyPr>
            <a:noAutofit/>
          </a:bodyPr>
          <a:lstStyle/>
          <a:p>
            <a:pPr eaLnBrk="1" hangingPunct="1"/>
            <a:br>
              <a:rPr lang="en-MY" altLang="en-US" sz="2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br>
              <a:rPr lang="en-MY" alt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</a:br>
            <a:br>
              <a:rPr lang="en-MY" altLang="en-US" sz="2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MY" altLang="en-US" sz="2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8759" y="-252781"/>
            <a:ext cx="2663095" cy="159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8414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08055-5C8D-4643-B2E7-00EFDB34B10E}" type="slidenum">
              <a:rPr kumimoji="0" lang="en-MY" sz="15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MY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69767" y="0"/>
            <a:ext cx="12191999" cy="5870448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5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 Math" panose="02040503050406030204" pitchFamily="18" charset="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 Math" panose="02040503050406030204" pitchFamily="18" charset="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+mj-cs"/>
              </a:rPr>
              <a:t>Perubatan</a:t>
            </a:r>
            <a:endParaRPr kumimoji="0" lang="en-MY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 Math" panose="02040503050406030204" pitchFamily="18" charset="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MY" sz="2800" b="1" dirty="0">
              <a:solidFill>
                <a:prstClr val="black"/>
              </a:solidFill>
              <a:latin typeface="Cambria" panose="02040503050406030204" pitchFamily="18" charset="0"/>
              <a:ea typeface="Cambria Math" panose="020405030504060302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 Math" panose="02040503050406030204" pitchFamily="18" charset="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 Math" panose="02040503050406030204" pitchFamily="18" charset="0"/>
              <a:cs typeface="+mj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MY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 Math" panose="02040503050406030204" pitchFamily="18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5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 Math" panose="02040503050406030204" pitchFamily="18" charset="0"/>
              <a:cs typeface="+mj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93993" y="131133"/>
            <a:ext cx="11236174" cy="1137941"/>
          </a:xfrm>
        </p:spPr>
        <p:txBody>
          <a:bodyPr>
            <a:noAutofit/>
          </a:bodyPr>
          <a:lstStyle/>
          <a:p>
            <a:pPr eaLnBrk="1" hangingPunct="1"/>
            <a:br>
              <a:rPr lang="en-MY" altLang="en-US" sz="2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br>
              <a:rPr lang="en-MY" alt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</a:br>
            <a:br>
              <a:rPr lang="en-MY" altLang="en-US" sz="2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MY" altLang="en-US" sz="2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8759" y="-252781"/>
            <a:ext cx="2663095" cy="159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5885EEA-3A69-44A5-9158-82186EF983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886073"/>
              </p:ext>
            </p:extLst>
          </p:nvPr>
        </p:nvGraphicFramePr>
        <p:xfrm>
          <a:off x="0" y="1597857"/>
          <a:ext cx="12191998" cy="4379115"/>
        </p:xfrm>
        <a:graphic>
          <a:graphicData uri="http://schemas.openxmlformats.org/drawingml/2006/table">
            <a:tbl>
              <a:tblPr firstRow="1" firstCol="1" bandRow="1"/>
              <a:tblGrid>
                <a:gridCol w="6938965">
                  <a:extLst>
                    <a:ext uri="{9D8B030D-6E8A-4147-A177-3AD203B41FA5}">
                      <a16:colId xmlns:a16="http://schemas.microsoft.com/office/drawing/2014/main" val="311234376"/>
                    </a:ext>
                  </a:extLst>
                </a:gridCol>
                <a:gridCol w="5253033">
                  <a:extLst>
                    <a:ext uri="{9D8B030D-6E8A-4147-A177-3AD203B41FA5}">
                      <a16:colId xmlns:a16="http://schemas.microsoft.com/office/drawing/2014/main" val="3941163613"/>
                    </a:ext>
                  </a:extLst>
                </a:gridCol>
              </a:tblGrid>
              <a:tr h="336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MY" sz="1800" b="1" u="sng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PANEL KLINIK SYARIKAT/PESAKIT LUAR (HEALTH CONNECT)</a:t>
                      </a:r>
                      <a:endParaRPr lang="en-MY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44642" marR="4464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44642" marR="4464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3010011"/>
                  </a:ext>
                </a:extLst>
              </a:tr>
              <a:tr h="336855">
                <a:tc>
                  <a:txBody>
                    <a:bodyPr/>
                    <a:lstStyle/>
                    <a:p>
                      <a:endParaRPr lang="en-MY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44642" marR="4464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44642" marR="4464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5035436"/>
                  </a:ext>
                </a:extLst>
              </a:tr>
              <a:tr h="336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MY" sz="18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GRED</a:t>
                      </a:r>
                      <a:endParaRPr lang="en-MY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44642" marR="44642" marT="0" marB="0" anchor="b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MY" sz="18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HAD KELAYAKAN (SETAHUN)/ PER KELUARGA</a:t>
                      </a:r>
                      <a:endParaRPr lang="en-MY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44642" marR="44642" marT="0" marB="0" anchor="b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228686"/>
                  </a:ext>
                </a:extLst>
              </a:tr>
              <a:tr h="336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MY" sz="18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PENGURUSAN</a:t>
                      </a:r>
                      <a:endParaRPr lang="en-MY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44642" marR="44642" marT="0" marB="0" anchor="b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MY" sz="18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RM 4 000</a:t>
                      </a:r>
                      <a:endParaRPr lang="en-MY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44642" marR="44642" marT="0" marB="0" anchor="b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956606"/>
                  </a:ext>
                </a:extLst>
              </a:tr>
              <a:tr h="336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MY" sz="18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EKSEKUTIF</a:t>
                      </a:r>
                      <a:endParaRPr lang="en-MY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44642" marR="44642" marT="0" marB="0" anchor="b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MY" sz="18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RM 3 000</a:t>
                      </a:r>
                      <a:endParaRPr lang="en-MY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44642" marR="44642" marT="0" marB="0" anchor="b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269080"/>
                  </a:ext>
                </a:extLst>
              </a:tr>
              <a:tr h="336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MY" sz="18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BUKAN EKSEKUTIF</a:t>
                      </a:r>
                      <a:endParaRPr lang="en-MY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44642" marR="44642" marT="0" marB="0" anchor="b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MY" sz="18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RM 2 000</a:t>
                      </a:r>
                      <a:endParaRPr lang="en-MY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44642" marR="44642" marT="0" marB="0" anchor="b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91682"/>
                  </a:ext>
                </a:extLst>
              </a:tr>
              <a:tr h="336855">
                <a:tc>
                  <a:txBody>
                    <a:bodyPr/>
                    <a:lstStyle/>
                    <a:p>
                      <a:endParaRPr lang="en-MY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44642" marR="4464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44642" marR="4464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9345952"/>
                  </a:ext>
                </a:extLst>
              </a:tr>
              <a:tr h="336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MY" sz="1800" b="1" u="sng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KEMASUKKAN HOSPITAL (ETIQA TAKAFUL)</a:t>
                      </a:r>
                      <a:endParaRPr lang="en-MY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44642" marR="4464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44642" marR="4464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5359171"/>
                  </a:ext>
                </a:extLst>
              </a:tr>
              <a:tr h="336855">
                <a:tc>
                  <a:txBody>
                    <a:bodyPr/>
                    <a:lstStyle/>
                    <a:p>
                      <a:endParaRPr lang="en-MY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44642" marR="4464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44642" marR="4464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401581"/>
                  </a:ext>
                </a:extLst>
              </a:tr>
              <a:tr h="336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MY" sz="18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GRED</a:t>
                      </a:r>
                      <a:endParaRPr lang="en-MY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44642" marR="44642" marT="0" marB="0" anchor="b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MY" sz="18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KELAYAKAN WAD/HARI (RM)</a:t>
                      </a:r>
                      <a:endParaRPr lang="en-MY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44642" marR="44642" marT="0" marB="0" anchor="b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090087"/>
                  </a:ext>
                </a:extLst>
              </a:tr>
              <a:tr h="336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MY" sz="18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PENGURUSAN</a:t>
                      </a:r>
                      <a:endParaRPr lang="en-MY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44642" marR="44642" marT="0" marB="0" anchor="b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MY" sz="18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200</a:t>
                      </a:r>
                      <a:endParaRPr lang="en-MY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44642" marR="44642" marT="0" marB="0" anchor="b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636891"/>
                  </a:ext>
                </a:extLst>
              </a:tr>
              <a:tr h="336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MY" sz="18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EKSEKUTIF</a:t>
                      </a:r>
                      <a:endParaRPr lang="en-MY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44642" marR="44642" marT="0" marB="0" anchor="b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MY" sz="18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180</a:t>
                      </a:r>
                      <a:endParaRPr lang="en-MY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44642" marR="44642" marT="0" marB="0" anchor="b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610059"/>
                  </a:ext>
                </a:extLst>
              </a:tr>
              <a:tr h="336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MY" sz="18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BUKAN EKSEKUTIF</a:t>
                      </a:r>
                      <a:endParaRPr lang="en-MY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44642" marR="44642" marT="0" marB="0" anchor="b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MY" sz="18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180</a:t>
                      </a:r>
                      <a:endParaRPr lang="en-MY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44642" marR="44642" marT="0" marB="0" anchor="b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055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7653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08055-5C8D-4643-B2E7-00EFDB34B10E}" type="slidenum">
              <a:rPr kumimoji="0" lang="en-MY" sz="15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MY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69767" y="0"/>
            <a:ext cx="12191999" cy="5870448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5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 Math" panose="02040503050406030204" pitchFamily="18" charset="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 Math" panose="02040503050406030204" pitchFamily="18" charset="0"/>
              <a:cs typeface="+mj-cs"/>
            </a:endParaRPr>
          </a:p>
          <a:p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Jabatan Sumber Manusia dan Pentadbiran juga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turut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mengadakan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pemeriksaan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kesihatan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semua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Ketua Jabatan:</a:t>
            </a:r>
          </a:p>
          <a:p>
            <a:endParaRPr lang="en-MY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MY" sz="2800" b="1" dirty="0">
                <a:latin typeface="Cambria" panose="02040503050406030204" pitchFamily="18" charset="0"/>
                <a:ea typeface="Cambria" panose="02040503050406030204" pitchFamily="18" charset="0"/>
              </a:rPr>
              <a:t>1)  </a:t>
            </a:r>
            <a:r>
              <a:rPr lang="en-MY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Pemeriksaan</a:t>
            </a:r>
            <a:r>
              <a:rPr lang="en-MY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darah</a:t>
            </a:r>
            <a:r>
              <a:rPr lang="en-MY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- Full Blood Count =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pemeriksaan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sel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darah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keseluruhan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sel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darah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putih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dan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sel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darah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merah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- Fasting Blood Sugar =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pemeriksaaan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menilai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penyakit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kencing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manis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- Lipid Profile =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pemeriksaaan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tahap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kolesterol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r>
              <a:rPr lang="en-MY" sz="2800" b="1" dirty="0">
                <a:latin typeface="Cambria" panose="02040503050406030204" pitchFamily="18" charset="0"/>
                <a:ea typeface="Cambria" panose="02040503050406030204" pitchFamily="18" charset="0"/>
              </a:rPr>
              <a:t>2) </a:t>
            </a:r>
            <a:r>
              <a:rPr lang="en-MY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Pemeriksaan</a:t>
            </a:r>
            <a:r>
              <a:rPr lang="en-MY" sz="2800" b="1" dirty="0">
                <a:latin typeface="Cambria" panose="02040503050406030204" pitchFamily="18" charset="0"/>
                <a:ea typeface="Cambria" panose="02040503050406030204" pitchFamily="18" charset="0"/>
              </a:rPr>
              <a:t> Electrocardiography (ECG)</a:t>
            </a:r>
          </a:p>
          <a:p>
            <a:endParaRPr lang="en-MY" sz="28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Tempat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	: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Klinik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Noridah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Seksyen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7, Shah Alam</a:t>
            </a:r>
          </a:p>
          <a:p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Tarikh	: 13 </a:t>
            </a:r>
            <a:r>
              <a:rPr lang="en-MY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Ogos</a:t>
            </a:r>
            <a:r>
              <a:rPr lang="en-MY" sz="2800" dirty="0">
                <a:latin typeface="Cambria" panose="02040503050406030204" pitchFamily="18" charset="0"/>
                <a:ea typeface="Cambria" panose="02040503050406030204" pitchFamily="18" charset="0"/>
              </a:rPr>
              <a:t> 2018 – 30 September 2018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 Math" panose="02040503050406030204" pitchFamily="18" charset="0"/>
              <a:cs typeface="+mj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MY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 Math" panose="02040503050406030204" pitchFamily="18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5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 Math" panose="02040503050406030204" pitchFamily="18" charset="0"/>
              <a:cs typeface="+mj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93993" y="131133"/>
            <a:ext cx="11236174" cy="1137941"/>
          </a:xfrm>
        </p:spPr>
        <p:txBody>
          <a:bodyPr>
            <a:noAutofit/>
          </a:bodyPr>
          <a:lstStyle/>
          <a:p>
            <a:pPr eaLnBrk="1" hangingPunct="1"/>
            <a:br>
              <a:rPr lang="en-MY" altLang="en-US" sz="2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br>
              <a:rPr lang="en-MY" alt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</a:br>
            <a:br>
              <a:rPr lang="en-MY" altLang="en-US" sz="2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MY" altLang="en-US" sz="2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8759" y="-252781"/>
            <a:ext cx="2663095" cy="159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6300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fld id="{6C608055-5C8D-4643-B2E7-00EFDB34B10E}" type="slidenum">
              <a:rPr lang="en-MY" sz="1500" b="1" smtClean="0">
                <a:solidFill>
                  <a:prstClr val="black"/>
                </a:solidFill>
                <a:latin typeface="Cambria" panose="02040503050406030204" pitchFamily="18" charset="0"/>
              </a:rPr>
              <a:pPr/>
              <a:t>8</a:t>
            </a:fld>
            <a:endParaRPr lang="en-MY" sz="1500" b="1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0" y="1181108"/>
            <a:ext cx="12191999" cy="4680195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b="1" dirty="0"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b="1" dirty="0" err="1"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Berikut</a:t>
            </a:r>
            <a:r>
              <a:rPr lang="en-US" sz="2800" b="1" dirty="0"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sz="2800" b="1" dirty="0"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senarai</a:t>
            </a:r>
            <a:r>
              <a:rPr lang="en-US" sz="2800" b="1" dirty="0"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faedah</a:t>
            </a:r>
            <a:r>
              <a:rPr lang="en-US" sz="2800" b="1" dirty="0"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800" b="1" dirty="0"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kebajikan</a:t>
            </a:r>
            <a:r>
              <a:rPr lang="en-US" sz="2800" b="1" dirty="0"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yang telah </a:t>
            </a:r>
            <a:r>
              <a:rPr lang="en-US" sz="2800" b="1" dirty="0" err="1"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dibuat</a:t>
            </a:r>
            <a:r>
              <a:rPr lang="en-US" sz="2800" b="1" dirty="0"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penambahbaikan</a:t>
            </a:r>
            <a:r>
              <a:rPr lang="en-US" sz="2800" b="1" dirty="0"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oleh Jabatan Sumber Manusia bagi tahun 2017 dan 2018 :</a:t>
            </a:r>
            <a:endParaRPr lang="en-MY" sz="2800" b="1" dirty="0">
              <a:latin typeface="Cambria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93993" y="131133"/>
            <a:ext cx="11236174" cy="1137941"/>
          </a:xfrm>
        </p:spPr>
        <p:txBody>
          <a:bodyPr>
            <a:noAutofit/>
          </a:bodyPr>
          <a:lstStyle/>
          <a:p>
            <a:pPr eaLnBrk="1" hangingPunct="1"/>
            <a:br>
              <a:rPr lang="en-MY" altLang="en-US" sz="2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br>
              <a:rPr lang="en-MY" alt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</a:br>
            <a:br>
              <a:rPr lang="en-MY" altLang="en-US" sz="2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MY" altLang="en-US" sz="2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prstClr val="white"/>
              </a:solidFill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8" y="-248393"/>
            <a:ext cx="2636802" cy="158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1388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fld id="{6C608055-5C8D-4643-B2E7-00EFDB34B10E}" type="slidenum">
              <a:rPr lang="en-MY" sz="1500" b="1" smtClean="0">
                <a:solidFill>
                  <a:prstClr val="black"/>
                </a:solidFill>
                <a:latin typeface="Cambria" panose="02040503050406030204" pitchFamily="18" charset="0"/>
              </a:rPr>
              <a:pPr/>
              <a:t>9</a:t>
            </a:fld>
            <a:endParaRPr lang="en-MY" sz="1500" b="1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0" y="1127738"/>
            <a:ext cx="12191999" cy="5730262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MY" sz="2800" dirty="0">
              <a:latin typeface="Cambria" panose="02040503050406030204" pitchFamily="18" charset="0"/>
              <a:ea typeface="Cambria Math" panose="02040503050406030204" pitchFamily="18" charset="0"/>
            </a:endParaRPr>
          </a:p>
          <a:p>
            <a:pPr marL="514350" indent="-514350">
              <a:buAutoNum type="arabicParenR"/>
            </a:pP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Kenaikan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tuntutan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parkir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bulanan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 yang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dibayar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mengikut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kadar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harian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daripada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 50% </a:t>
            </a:r>
            <a:r>
              <a:rPr lang="en-MY" sz="2800" dirty="0" err="1">
                <a:latin typeface="Cambria" panose="02040503050406030204" pitchFamily="18" charset="0"/>
                <a:ea typeface="Cambria Math" panose="02040503050406030204" pitchFamily="18" charset="0"/>
              </a:rPr>
              <a:t>kepada</a:t>
            </a:r>
            <a:r>
              <a:rPr lang="en-MY" sz="2800" dirty="0">
                <a:latin typeface="Cambria" panose="02040503050406030204" pitchFamily="18" charset="0"/>
                <a:ea typeface="Cambria Math" panose="02040503050406030204" pitchFamily="18" charset="0"/>
              </a:rPr>
              <a:t> 70%</a:t>
            </a:r>
          </a:p>
          <a:p>
            <a:pPr marL="514350" indent="-514350">
              <a:buAutoNum type="arabicParenR"/>
            </a:pPr>
            <a:endParaRPr lang="en-MY" sz="2800" dirty="0">
              <a:latin typeface="Cambria" panose="02040503050406030204" pitchFamily="18" charset="0"/>
              <a:ea typeface="Cambria Math" panose="02040503050406030204" pitchFamily="18" charset="0"/>
            </a:endParaRPr>
          </a:p>
          <a:p>
            <a:pPr marL="514350" indent="-514350">
              <a:buAutoNum type="arabicParenR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Kakitangan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Bukan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Eksekutif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menerima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saguhati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kelahiran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sama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seperti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Kakitangan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Eksekutif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dan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atas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sebanyak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RM2,500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setiap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kelahiran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sehingga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anak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ke-5</a:t>
            </a:r>
          </a:p>
          <a:p>
            <a:pPr marL="514350" indent="-514350">
              <a:buAutoNum type="arabicParenR"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buAutoNum type="arabicParenR"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MY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buAutoNum type="arabicParenR"/>
            </a:pPr>
            <a:endParaRPr lang="en-MY" sz="2800" dirty="0">
              <a:latin typeface="Cambria" panose="02040503050406030204" pitchFamily="18" charset="0"/>
              <a:ea typeface="Cambria Math" panose="02040503050406030204" pitchFamily="18" charset="0"/>
            </a:endParaRPr>
          </a:p>
          <a:p>
            <a:pPr marL="514350" indent="-514350">
              <a:buAutoNum type="arabicParenR"/>
            </a:pPr>
            <a:endParaRPr lang="en-MY" sz="2800" dirty="0">
              <a:latin typeface="Cambria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93993" y="131133"/>
            <a:ext cx="11236174" cy="1137941"/>
          </a:xfrm>
        </p:spPr>
        <p:txBody>
          <a:bodyPr>
            <a:noAutofit/>
          </a:bodyPr>
          <a:lstStyle/>
          <a:p>
            <a:pPr eaLnBrk="1" hangingPunct="1"/>
            <a:br>
              <a:rPr lang="en-MY" altLang="en-US" sz="2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br>
              <a:rPr lang="en-MY" alt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</a:br>
            <a:br>
              <a:rPr lang="en-MY" altLang="en-US" sz="2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MY" altLang="en-US" sz="2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prstClr val="white"/>
              </a:solidFill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8" y="-248393"/>
            <a:ext cx="2636802" cy="158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533FC23-AF42-4DFE-9B3F-F48963148BD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436" y="3639065"/>
            <a:ext cx="2604701" cy="273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57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3309</TotalTime>
  <Words>426</Words>
  <Application>Microsoft Office PowerPoint</Application>
  <PresentationFormat>Widescreen</PresentationFormat>
  <Paragraphs>152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Cambria</vt:lpstr>
      <vt:lpstr>Cambria Math</vt:lpstr>
      <vt:lpstr>Wingdings</vt:lpstr>
      <vt:lpstr>Office Theme</vt:lpstr>
      <vt:lpstr>PowerPoint Presentation</vt:lpstr>
      <vt:lpstr>  KEBAJIKAN DI TAPAK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AcerKSSB2</dc:creator>
  <cp:lastModifiedBy>Lenovo</cp:lastModifiedBy>
  <cp:revision>153</cp:revision>
  <cp:lastPrinted>2016-06-24T04:19:21Z</cp:lastPrinted>
  <dcterms:created xsi:type="dcterms:W3CDTF">2016-06-23T08:55:35Z</dcterms:created>
  <dcterms:modified xsi:type="dcterms:W3CDTF">2018-10-29T09:28:28Z</dcterms:modified>
</cp:coreProperties>
</file>